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Roboto Mono"/>
      <p:regular r:id="rId25"/>
      <p:bold r:id="rId26"/>
      <p:italic r:id="rId27"/>
      <p:boldItalic r:id="rId28"/>
    </p:embeddedFont>
    <p:embeddedFont>
      <p:font typeface="Merriweathe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bold.fntdata"/><Relationship Id="rId25" Type="http://schemas.openxmlformats.org/officeDocument/2006/relationships/font" Target="fonts/RobotoMono-regular.fntdata"/><Relationship Id="rId28" Type="http://schemas.openxmlformats.org/officeDocument/2006/relationships/font" Target="fonts/RobotoMono-boldItalic.fntdata"/><Relationship Id="rId27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italic.fntdata"/><Relationship Id="rId3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e2afde57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6e2afde57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e2afde578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6e2afde578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e2afde578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6e2afde578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ec0fbe8d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6ec0fbe8d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ec0fbe8d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ec0fbe8d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e2afde578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e2afde578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e2afde57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e2afde57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e2afde578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e2afde578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e80c674c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e80c674c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e2afde578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e2afde578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e2afde578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e2afde578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e80c674c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e80c674c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e2afde578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e2afde578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e2afde57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6e2afde57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ntpad.com/aPYTHONKKKKKKKKKKKKKKKKKK" TargetMode="External"/><Relationship Id="rId4" Type="http://schemas.openxmlformats.org/officeDocument/2006/relationships/hyperlink" Target="https://github.com/foxrj21/Python-aws/blob/main/memoria_demo.py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foxrj21/Python-aws/blob/main/main.py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w3schools.com/python/python_dictionaries.asp" TargetMode="External"/><Relationship Id="rId4" Type="http://schemas.openxmlformats.org/officeDocument/2006/relationships/hyperlink" Target="https://docs.python.org/3/tutorial/datastructures.html" TargetMode="External"/><Relationship Id="rId5" Type="http://schemas.openxmlformats.org/officeDocument/2006/relationships/hyperlink" Target="https://www.programiz.com/python-programming/online-compiler/" TargetMode="External"/><Relationship Id="rId6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foxrj21/Python-aws/blob/main/installutils.ps1" TargetMode="External"/><Relationship Id="rId4" Type="http://schemas.openxmlformats.org/officeDocument/2006/relationships/hyperlink" Target="https://learn.microsoft.com/en-us/powershell/scripting/learn/ps101/01-getting-started?view=powershell-7.5" TargetMode="External"/><Relationship Id="rId5" Type="http://schemas.openxmlformats.org/officeDocument/2006/relationships/hyperlink" Target="https://code.visualstudio.com/" TargetMode="External"/><Relationship Id="rId6" Type="http://schemas.openxmlformats.org/officeDocument/2006/relationships/hyperlink" Target="https://pip.pypa.io/en/stable/installation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ducapes.capes.gov.br/bitstream/capes/560827/2/Apostila%20-%20Curso%20de%20L%C3%B3gica%20de%20Programa%C3%A7%C3%A3o.pdf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Básico bem feito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400575" y="1822235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Vamos aprender?</a:t>
            </a:r>
            <a:endParaRPr b="1"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706" y="193100"/>
            <a:ext cx="930819" cy="6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8575" y="119473"/>
            <a:ext cx="1057275" cy="868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262163"/>
            <a:ext cx="1877225" cy="143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4750" y="1232200"/>
            <a:ext cx="1057275" cy="694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memória?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Características da memória volátil: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65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Muito rápida.</a:t>
            </a:r>
            <a:b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Necessita de energia constante para manter os dados.</a:t>
            </a:r>
            <a:b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Ideal para operações temporárias.</a:t>
            </a:r>
            <a:b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➜ Memória não volátil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(Apenas para completar!)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65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Definição: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Retém dados mesmo sem energia elétrica.</a:t>
            </a:r>
            <a:b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Uso: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Armazenamento permanente ou de longo prazo.</a:t>
            </a:r>
            <a:b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65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Exemplos:</a:t>
            </a:r>
            <a:b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65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 rígido (HDD).</a:t>
            </a:r>
            <a:b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65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SSD.</a:t>
            </a:r>
            <a:b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65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 (Read-Only Memory).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975" y="3171125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136500" y="500925"/>
            <a:ext cx="41304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Abra o link ao lado, vamos </a:t>
            </a:r>
            <a:r>
              <a:rPr lang="pt-BR"/>
              <a:t>testar</a:t>
            </a:r>
            <a:r>
              <a:rPr lang="pt-BR"/>
              <a:t> um script para entendermos como funciona a </a:t>
            </a:r>
            <a:r>
              <a:rPr lang="pt-BR"/>
              <a:t>memória</a:t>
            </a:r>
            <a:r>
              <a:rPr lang="pt-BR"/>
              <a:t> </a:t>
            </a:r>
            <a:r>
              <a:rPr lang="pt-BR"/>
              <a:t>volátil;</a:t>
            </a:r>
            <a:r>
              <a:rPr lang="pt-BR"/>
              <a:t> 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4644675" y="500925"/>
            <a:ext cx="4166400" cy="44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u="sng">
                <a:solidFill>
                  <a:schemeClr val="hlink"/>
                </a:solidFill>
                <a:hlinkClick r:id="rId3"/>
              </a:rPr>
              <a:t>SCRIPT</a:t>
            </a:r>
            <a:br>
              <a:rPr lang="pt-BR" sz="2100"/>
            </a:br>
            <a:br>
              <a:rPr lang="pt-BR" sz="2100"/>
            </a:br>
            <a:r>
              <a:rPr lang="pt-BR" sz="2100" u="sng">
                <a:solidFill>
                  <a:schemeClr val="hlink"/>
                </a:solidFill>
                <a:hlinkClick r:id="rId4"/>
              </a:rPr>
              <a:t>https://github.com/foxrj21/Python-aws/blob/main/memoria_demo.py</a:t>
            </a:r>
            <a:br>
              <a:rPr lang="pt-BR" sz="2100"/>
            </a:br>
            <a:br>
              <a:rPr lang="pt-BR" sz="2100"/>
            </a:br>
            <a:r>
              <a:rPr lang="pt-BR" sz="2100"/>
              <a:t>=== Simulação de memória ===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100"/>
              <a:t>Digite um texto para guardar na variável (volátil): </a:t>
            </a:r>
            <a:r>
              <a:rPr lang="pt-BR" sz="2100"/>
              <a:t>oi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100"/>
              <a:t>Guardado na variável (volátil): oi</a:t>
            </a:r>
            <a:endParaRPr b="1"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100"/>
              <a:t>Deseja salvar em arquivo (não volátil)? (s/n): n </a:t>
            </a:r>
            <a:br>
              <a:rPr lang="pt-BR" sz="2100"/>
            </a:br>
            <a:r>
              <a:rPr lang="pt-BR" sz="2100"/>
              <a:t>== Simulando encerramento e reinício do programa ==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100"/>
              <a:t>Arquivo 'memoria.txt' não encontrado (nada salvo ainda).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pt-BR"/>
            </a:br>
            <a:br>
              <a:rPr lang="pt-BR"/>
            </a:br>
            <a:r>
              <a:rPr b="1" lang="pt-BR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funciona?</a:t>
            </a:r>
            <a:endParaRPr b="1"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1️⃣ </a:t>
            </a:r>
            <a:r>
              <a:rPr b="1" lang="pt-BR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Memória volátil:</a:t>
            </a:r>
            <a:endParaRPr b="1"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16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pt-BR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texto digitado fica em </a:t>
            </a:r>
            <a:r>
              <a:rPr lang="pt-BR" sz="3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texto_volatil</a:t>
            </a:r>
            <a:r>
              <a:rPr lang="pt-BR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pt-BR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16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pt-BR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Existe apenas enquanto o programa roda.</a:t>
            </a:r>
            <a:br>
              <a:rPr lang="pt-BR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2️⃣ </a:t>
            </a:r>
            <a:r>
              <a:rPr b="1" lang="pt-BR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Memória não volátil:</a:t>
            </a:r>
            <a:endParaRPr b="1"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16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pt-BR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o usuário quiser, salva o texto em </a:t>
            </a:r>
            <a:r>
              <a:rPr lang="pt-BR" sz="3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memoria.txt</a:t>
            </a:r>
            <a:r>
              <a:rPr lang="pt-BR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pt-BR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16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pt-BR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Persiste mesmo após o programa acabar.</a:t>
            </a:r>
            <a:br>
              <a:rPr lang="pt-BR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3️⃣ </a:t>
            </a:r>
            <a:r>
              <a:rPr b="1" lang="pt-BR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Simulação:</a:t>
            </a:r>
            <a:endParaRPr b="1"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16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pt-BR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Após "encerrar", lemos o arquivo como se estivéssemos reiniciando o programa e verificamos se o dado está lá.</a:t>
            </a:r>
            <a:endParaRPr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de dados:</a:t>
            </a:r>
            <a:br>
              <a:rPr lang="pt-BR"/>
            </a:br>
            <a:br>
              <a:rPr lang="pt-BR"/>
            </a:br>
            <a:r>
              <a:rPr lang="pt-BR"/>
              <a:t>Indicações, livro:</a:t>
            </a:r>
            <a:br>
              <a:rPr lang="pt-BR"/>
            </a:b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/>
              <a:t>O que é?</a:t>
            </a:r>
            <a:br>
              <a:rPr lang="pt-BR"/>
            </a:br>
            <a:br>
              <a:rPr lang="pt-BR"/>
            </a:br>
            <a:r>
              <a:rPr lang="pt-BR"/>
              <a:t>Estruturas de dados são formas de organizar, armazenar e gerenciar dados em um sistema de computador para otimizar o acesso e a manipulação desses dados.</a:t>
            </a:r>
            <a:br>
              <a:rPr lang="pt-BR"/>
            </a:br>
            <a:br>
              <a:rPr lang="pt-BR"/>
            </a:b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Essas são as formas ideias de organizar os dados </a:t>
            </a:r>
            <a:r>
              <a:rPr b="1" i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memória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antes de salvar ou depois de buscar no banco:</a:t>
            </a: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75" y="1970275"/>
            <a:ext cx="2115275" cy="28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525" y="2634950"/>
            <a:ext cx="2115275" cy="779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2800" y="2571750"/>
            <a:ext cx="1705322" cy="250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8600" y="3611200"/>
            <a:ext cx="2224200" cy="14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136500" y="500925"/>
            <a:ext cx="41304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IF then else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572000" y="434350"/>
            <a:ext cx="4166400" cy="44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50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Python, </a:t>
            </a:r>
            <a: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(else if) e </a:t>
            </a:r>
            <a: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são usados para executar diferentes blocos de código com base em condições. A estrutura começa com </a:t>
            </a:r>
            <a: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seguido de uma condição que, se verdadeira, executa o bloco indentado abaixo. Caso contrário, o programa pode verificar outras condições com </a:t>
            </a:r>
            <a: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 se nenhuma delas for verdadeira, o bloco </a:t>
            </a:r>
            <a: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executado como alternativa final.</a:t>
            </a:r>
            <a:endParaRPr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resultado = input("Quem venceu o jogo? ")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if resultado.lower() == "flamengo":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    print("Flamengo venceu o Botafogo! Parabéns, Nação Rubro-Negra!")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else: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    print("O Botafogo venceu ou deu outro resultado.")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Crawler usando estrutura</a:t>
            </a:r>
            <a:br>
              <a:rPr lang="pt-BR"/>
            </a:br>
            <a:br>
              <a:rPr lang="pt-BR"/>
            </a:b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crawler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um programa automatizado que navega por páginas da web para coletar dados de forma estruturada, como preços, textos ou links.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Por isso também é importante ter o conteúdo de Estrutura de dados fixado.</a:t>
            </a:r>
            <a:endParaRPr sz="110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Script: </a:t>
            </a: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https://github.com/foxrj21/Python-aws/blob/main/main.py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775" y="1635788"/>
            <a:ext cx="1814642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4878375" y="607725"/>
            <a:ext cx="2949300" cy="4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Link para consultar ou colar:</a:t>
            </a:r>
            <a:br>
              <a:rPr b="1" lang="pt-BR" sz="1200">
                <a:solidFill>
                  <a:schemeClr val="dk1"/>
                </a:solidFill>
              </a:rPr>
            </a:br>
            <a:r>
              <a:rPr b="1" lang="pt-BR" sz="1200">
                <a:solidFill>
                  <a:schemeClr val="dk1"/>
                </a:solidFill>
              </a:rPr>
              <a:t>URL de estudo:                                                                              </a:t>
            </a:r>
            <a:r>
              <a:rPr b="1" lang="pt-BR" sz="1200" u="sng">
                <a:solidFill>
                  <a:srgbClr val="0969DA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https://www.w3schools.com/python/python_dictionaries.asp</a:t>
            </a:r>
            <a:br>
              <a:rPr b="1" lang="pt-BR" sz="1200">
                <a:solidFill>
                  <a:schemeClr val="dk1"/>
                </a:solidFill>
              </a:rPr>
            </a:br>
            <a:br>
              <a:rPr b="1" lang="pt-BR" sz="1200">
                <a:solidFill>
                  <a:schemeClr val="dk1"/>
                </a:solidFill>
              </a:rPr>
            </a:br>
            <a:r>
              <a:rPr b="1" lang="pt-BR" sz="1200">
                <a:solidFill>
                  <a:schemeClr val="dk1"/>
                </a:solidFill>
              </a:rPr>
              <a:t>Documentação Oficial python:                                                                </a:t>
            </a:r>
            <a:r>
              <a:rPr b="1" lang="pt-BR" sz="1200" u="sng">
                <a:solidFill>
                  <a:srgbClr val="0969DA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https://docs.python.org/3/tutorial/datastructures.html</a:t>
            </a:r>
            <a:endParaRPr b="1" sz="1200">
              <a:solidFill>
                <a:srgbClr val="0969D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1200">
                <a:solidFill>
                  <a:schemeClr val="dk1"/>
                </a:solidFill>
              </a:rPr>
            </a:br>
            <a:r>
              <a:rPr b="1" lang="pt-BR" sz="1200">
                <a:solidFill>
                  <a:schemeClr val="dk1"/>
                </a:solidFill>
              </a:rPr>
              <a:t>AWS: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969DA"/>
                </a:solidFill>
              </a:rPr>
              <a:t>https:/https://aws.amazon.com/pt/blogs//aws.amazon.com/pt/blogs/</a:t>
            </a:r>
            <a:br>
              <a:rPr b="1" lang="pt-BR" sz="1200">
                <a:solidFill>
                  <a:schemeClr val="dk1"/>
                </a:solidFill>
              </a:rPr>
            </a:br>
            <a:br>
              <a:rPr b="1" lang="pt-BR" sz="1200">
                <a:solidFill>
                  <a:schemeClr val="dk1"/>
                </a:solidFill>
              </a:rPr>
            </a:br>
            <a:r>
              <a:rPr b="1" lang="pt-BR" sz="1200">
                <a:solidFill>
                  <a:schemeClr val="dk1"/>
                </a:solidFill>
              </a:rPr>
              <a:t>IDE:                                                                         </a:t>
            </a:r>
            <a:r>
              <a:rPr b="1" lang="pt-BR" sz="1200" u="sng">
                <a:solidFill>
                  <a:srgbClr val="0969DA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https://www.programiz.com/python-programming/online-compiler/</a:t>
            </a:r>
            <a:br>
              <a:rPr b="1" lang="pt-BR" sz="1200">
                <a:solidFill>
                  <a:srgbClr val="0969DA"/>
                </a:solidFill>
              </a:rPr>
            </a:br>
            <a:r>
              <a:rPr b="1" lang="pt-BR" sz="1200">
                <a:solidFill>
                  <a:srgbClr val="0969DA"/>
                </a:solidFill>
              </a:rPr>
              <a:t>https://aws.amazon.com/pt/blogs/</a:t>
            </a:r>
            <a:br>
              <a:rPr b="1" lang="pt-BR" sz="1200">
                <a:solidFill>
                  <a:schemeClr val="dk1"/>
                </a:solidFill>
              </a:rPr>
            </a:br>
            <a:br>
              <a:rPr b="1" lang="pt-BR" sz="1200">
                <a:solidFill>
                  <a:schemeClr val="dk1"/>
                </a:solidFill>
              </a:rPr>
            </a:b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625" y="998075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1534050" y="379825"/>
            <a:ext cx="122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CONSULTAS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711200" y="500925"/>
            <a:ext cx="19050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644675" y="500925"/>
            <a:ext cx="4166400" cy="23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Ensinar o básico de python;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Ensinar o básico sobre redes;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Ensinar o básico de terraform &amp; Cloud (AWS);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Criar projetos </a:t>
            </a:r>
            <a:r>
              <a:rPr lang="pt-BR"/>
              <a:t>usuais</a:t>
            </a:r>
            <a:r>
              <a:rPr lang="pt-BR"/>
              <a:t>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Docker;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75" y="1275025"/>
            <a:ext cx="2399210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25" y="500925"/>
            <a:ext cx="8005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</a:t>
            </a:r>
            <a:r>
              <a:rPr lang="pt-BR"/>
              <a:t>Ambiente de</a:t>
            </a:r>
            <a:br>
              <a:rPr lang="pt-BR"/>
            </a:br>
            <a:r>
              <a:rPr lang="pt-BR"/>
              <a:t> desenvolvimento: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Script:</a:t>
            </a:r>
            <a:br>
              <a:rPr lang="pt-BR"/>
            </a:br>
            <a:r>
              <a:rPr lang="pt-BR" u="sng">
                <a:solidFill>
                  <a:schemeClr val="hlink"/>
                </a:solidFill>
                <a:hlinkClick r:id="rId3"/>
              </a:rPr>
              <a:t>https://github.com/foxrj21/Python-aws/blob/main/installutils.ps1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https://learn.microsoft.com/en-us/powershell/scripting/learn/ps101/01-getting-started?view=powershell-7.5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pt-BR"/>
            </a:br>
            <a:br>
              <a:rPr lang="pt-BR"/>
            </a:br>
            <a:r>
              <a:rPr lang="pt-BR"/>
              <a:t>Ou Ferramentas :</a:t>
            </a:r>
            <a:br>
              <a:rPr lang="pt-BR"/>
            </a:br>
            <a:r>
              <a:rPr lang="pt-BR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VSCODE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rgbClr val="0969D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https://code.visualstudio.com/</a:t>
            </a:r>
            <a:endParaRPr sz="1200" u="sng">
              <a:solidFill>
                <a:srgbClr val="0969D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PIP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rgbClr val="0969D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https://pip.pypa.io/en/stable/installation/</a:t>
            </a:r>
            <a:endParaRPr sz="1200" u="sng">
              <a:solidFill>
                <a:srgbClr val="0969D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 simples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75" y="1275025"/>
            <a:ext cx="2399210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113" y="1142325"/>
            <a:ext cx="4555525" cy="2451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 simples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Início</a:t>
            </a: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Escreva: "Digite o primeiro número:"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Leia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número1</a:t>
            </a: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Escreva: "Digite o segundo número:"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Leia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número2</a:t>
            </a: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soma ← número1 + número2</a:t>
            </a: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Escreva: "A soma dos dois números é:",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soma</a:t>
            </a: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Fim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URL: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https://educapes.capes.gov.br/bitstream/capes/560827/2/Apostila%20-%20Curso%20de%20L%C3%B3gica%20de%20Programa%C3%A7%C3%A3o.pdf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75" y="1275025"/>
            <a:ext cx="2399210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25" y="500925"/>
            <a:ext cx="3706500" cy="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 simples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numero1 = float(input("Digite o primeiro número: "))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numero2 = float(input("Digite o segundo número: "))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soma = numero1 + numero2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print("A soma dos dois números é:", soma)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75" y="1275025"/>
            <a:ext cx="2399210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150" y="2504259"/>
            <a:ext cx="1774800" cy="105511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52700" y="3334675"/>
            <a:ext cx="479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Somar dois números;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7875" y="3719575"/>
            <a:ext cx="241935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TK Python - interface</a:t>
            </a:r>
            <a:endParaRPr/>
          </a:p>
        </p:txBody>
      </p:sp>
      <p:sp>
        <p:nvSpPr>
          <p:cNvPr id="113" name="Google Shape;113;p19" title="codigo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75" y="1635788"/>
            <a:ext cx="2399210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125" y="775725"/>
            <a:ext cx="4635499" cy="35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88" y="1299413"/>
            <a:ext cx="3048125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825" y="558675"/>
            <a:ext cx="3480648" cy="25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4338175" y="59350"/>
            <a:ext cx="487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Memória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6384" y="3329596"/>
            <a:ext cx="2009523" cy="151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00750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memória?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4644675" y="500925"/>
            <a:ext cx="4166400" cy="72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Memória de computador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informática, </a:t>
            </a:r>
            <a: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memória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qualquer dispositivo ou sistema que </a:t>
            </a:r>
            <a: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armazena dados ou instruções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o processador usa.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 pode ser </a:t>
            </a:r>
            <a: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classificada de várias formas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mas uma distinção importante é: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➜ Memória volátil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Definição: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Perde seu conteúdo quando o computador é desligado.</a:t>
            </a:r>
            <a:b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Uso: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Armazenamento temporário de dados e instruções em execução.</a:t>
            </a:r>
            <a:b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Exemplos:</a:t>
            </a:r>
            <a:br>
              <a:rPr b="1"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RAM (Random Access Memory): onde programas ativos rodam.</a:t>
            </a:r>
            <a:b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Cache: memória ultrarrápida entre o processador e a RAM.</a:t>
            </a:r>
            <a:b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50" y="3162225"/>
            <a:ext cx="2441642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43" y="1148593"/>
            <a:ext cx="2441650" cy="186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